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QND Pro" charset="1" panose="00000500000000000000"/>
      <p:regular r:id="rId16"/>
    </p:embeddedFont>
    <p:embeddedFont>
      <p:font typeface="Space Mono" charset="1" panose="02000509040000020004"/>
      <p:regular r:id="rId17"/>
    </p:embeddedFont>
    <p:embeddedFont>
      <p:font typeface="RQND Pro Medium" charset="1" panose="00000500000000000000"/>
      <p:regular r:id="rId18"/>
    </p:embeddedFont>
    <p:embeddedFont>
      <p:font typeface="Open Sauce" charset="1" panose="00000500000000000000"/>
      <p:regular r:id="rId19"/>
    </p:embeddedFont>
    <p:embeddedFont>
      <p:font typeface="Open Sauce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Relationship Id="rId8" Target="slide10.xml" Type="http://schemas.openxmlformats.org/officeDocument/2006/relationships/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90620" y="3086100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6476" y="3192692"/>
            <a:ext cx="13735049" cy="300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45"/>
              </a:lnSpc>
              <a:spcBef>
                <a:spcPct val="0"/>
              </a:spcBef>
            </a:pPr>
            <a:r>
              <a:rPr lang="en-US" sz="17532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Moneymap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1455" y="6146189"/>
            <a:ext cx="16605091" cy="373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7"/>
              </a:lnSpc>
              <a:spcBef>
                <a:spcPct val="0"/>
              </a:spcBef>
            </a:pPr>
            <a:r>
              <a:rPr lang="en-US" sz="2177" spc="1741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APPLICATION FOR ACCOUNTING OF OWN EXPENSES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81972" y="3468917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PRESENTATION OF RESEARCH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16841" y="5281894"/>
            <a:ext cx="3096974" cy="5857161"/>
          </a:xfrm>
          <a:custGeom>
            <a:avLst/>
            <a:gdLst/>
            <a:ahLst/>
            <a:cxnLst/>
            <a:rect r="r" b="b" t="t" l="l"/>
            <a:pathLst>
              <a:path h="5857161" w="3096974">
                <a:moveTo>
                  <a:pt x="0" y="0"/>
                </a:moveTo>
                <a:lnTo>
                  <a:pt x="3096974" y="0"/>
                </a:lnTo>
                <a:lnTo>
                  <a:pt x="3096974" y="5857160"/>
                </a:lnTo>
                <a:lnTo>
                  <a:pt x="0" y="5857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03673" y="4559085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0" y="0"/>
                </a:lnTo>
                <a:lnTo>
                  <a:pt x="41233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898351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60775" y="464094"/>
            <a:ext cx="8931221" cy="228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652"/>
              </a:lnSpc>
              <a:spcBef>
                <a:spcPct val="0"/>
              </a:spcBef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CONCLUSIONS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64358" y="664119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60775" y="3351886"/>
            <a:ext cx="9138544" cy="427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Створення десктопного додатку для особистого фінансового управління за допомогою зазначених технологій дозволить розробити потужний і зручний інструмент, який буде відповідати сучасним вимогам і потребам користувачів.</a:t>
            </a:r>
          </a:p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  <a:spcBef>
                <a:spcPct val="0"/>
              </a:spcBef>
            </a:pPr>
            <a:r>
              <a:rPr lang="en-US" sz="245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Інтуїтивно зрозумілий інтерфейс, функціональність для бюджетування та аналізу витрат, а також висока безпека даних забезпечуть нам створення конкурентоспроможного продукту на ринку.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226781" y="9134711"/>
            <a:ext cx="498822" cy="498822"/>
          </a:xfrm>
          <a:custGeom>
            <a:avLst/>
            <a:gdLst/>
            <a:ahLst/>
            <a:cxnLst/>
            <a:rect r="r" b="b" t="t" l="l"/>
            <a:pathLst>
              <a:path h="498822" w="498822">
                <a:moveTo>
                  <a:pt x="0" y="0"/>
                </a:moveTo>
                <a:lnTo>
                  <a:pt x="498822" y="0"/>
                </a:lnTo>
                <a:lnTo>
                  <a:pt x="498822" y="498822"/>
                </a:lnTo>
                <a:lnTo>
                  <a:pt x="0" y="4988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60775" y="9165390"/>
            <a:ext cx="9609058" cy="389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277" spc="826" u="sng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  <a:hlinkClick r:id="rId8" action="ppaction://hlinksldjump"/>
              </a:rPr>
              <a:t>HTTPS://GITHUB.COM/DOLCEYU/MONEYMAP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8088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10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37498" y="-560877"/>
            <a:ext cx="10753446" cy="10753446"/>
          </a:xfrm>
          <a:custGeom>
            <a:avLst/>
            <a:gdLst/>
            <a:ahLst/>
            <a:cxnLst/>
            <a:rect r="r" b="b" t="t" l="l"/>
            <a:pathLst>
              <a:path h="10753446" w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27356" y="5741512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340524" y="6464320"/>
            <a:ext cx="3096974" cy="5857161"/>
          </a:xfrm>
          <a:custGeom>
            <a:avLst/>
            <a:gdLst/>
            <a:ahLst/>
            <a:cxnLst/>
            <a:rect r="r" b="b" t="t" l="l"/>
            <a:pathLst>
              <a:path h="5857161" w="3096974">
                <a:moveTo>
                  <a:pt x="0" y="0"/>
                </a:moveTo>
                <a:lnTo>
                  <a:pt x="3096974" y="0"/>
                </a:lnTo>
                <a:lnTo>
                  <a:pt x="3096974" y="5857161"/>
                </a:lnTo>
                <a:lnTo>
                  <a:pt x="0" y="58571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26415" y="1081257"/>
            <a:ext cx="12235170" cy="228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2"/>
              </a:lnSpc>
              <a:spcBef>
                <a:spcPct val="0"/>
              </a:spcBef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ABOUT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81972" y="1281282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00858" y="2860241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26415" y="3314589"/>
            <a:ext cx="12787806" cy="2110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45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Десктопна програма для обліку особистих витрат, що допомагає користувачам відстежувати та керувати своїми фінансами, записуючи доходи, витрати та заощадження. Він матиме зручний інтерфейс для класифікації транзакцій, створення звітів і аналізу витрат.</a:t>
            </a:r>
          </a:p>
          <a:p>
            <a:pPr algn="ctr">
              <a:lnSpc>
                <a:spcPts val="3298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36251" y="1028700"/>
            <a:ext cx="11352570" cy="8524748"/>
          </a:xfrm>
          <a:custGeom>
            <a:avLst/>
            <a:gdLst/>
            <a:ahLst/>
            <a:cxnLst/>
            <a:rect r="r" b="b" t="t" l="l"/>
            <a:pathLst>
              <a:path h="8524748" w="11352570">
                <a:moveTo>
                  <a:pt x="0" y="0"/>
                </a:moveTo>
                <a:lnTo>
                  <a:pt x="11352569" y="0"/>
                </a:lnTo>
                <a:lnTo>
                  <a:pt x="11352569" y="8524748"/>
                </a:lnTo>
                <a:lnTo>
                  <a:pt x="0" y="85247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2899" y="799660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0" y="0"/>
                </a:lnTo>
                <a:lnTo>
                  <a:pt x="41233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01638" y="1217561"/>
            <a:ext cx="4958334" cy="8229600"/>
          </a:xfrm>
          <a:custGeom>
            <a:avLst/>
            <a:gdLst/>
            <a:ahLst/>
            <a:cxnLst/>
            <a:rect r="r" b="b" t="t" l="l"/>
            <a:pathLst>
              <a:path h="8229600" w="4958334">
                <a:moveTo>
                  <a:pt x="0" y="0"/>
                </a:moveTo>
                <a:lnTo>
                  <a:pt x="4958334" y="0"/>
                </a:lnTo>
                <a:lnTo>
                  <a:pt x="49583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59972" y="1865261"/>
            <a:ext cx="8935562" cy="1950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project goals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45515" y="1374811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26037" y="3777252"/>
            <a:ext cx="9696719" cy="531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5"/>
              </a:lnSpc>
            </a:pPr>
            <a:r>
              <a:rPr lang="en-US" sz="215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Фінансова прозорість:</a:t>
            </a:r>
            <a:r>
              <a:rPr lang="en-US" sz="21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забезпечити користувачам чітку та детальну інформацію про їхні витрати.</a:t>
            </a:r>
          </a:p>
          <a:p>
            <a:pPr algn="l">
              <a:lnSpc>
                <a:spcPts val="3015"/>
              </a:lnSpc>
            </a:pPr>
          </a:p>
          <a:p>
            <a:pPr algn="l">
              <a:lnSpc>
                <a:spcPts val="3015"/>
              </a:lnSpc>
            </a:pPr>
            <a:r>
              <a:rPr lang="en-US" sz="215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Простота використання: </a:t>
            </a:r>
            <a:r>
              <a:rPr lang="en-US" sz="21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пропонуватиме простий інтуїтивно зрозумілий інтерфейс, який полегшує швидкий запис фінансових операцій.</a:t>
            </a:r>
          </a:p>
          <a:p>
            <a:pPr algn="l">
              <a:lnSpc>
                <a:spcPts val="3015"/>
              </a:lnSpc>
            </a:pPr>
          </a:p>
          <a:p>
            <a:pPr algn="l">
              <a:lnSpc>
                <a:spcPts val="3015"/>
              </a:lnSpc>
            </a:pPr>
            <a:r>
              <a:rPr lang="en-US" sz="215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Комплексне фінансове відстеження:</a:t>
            </a:r>
            <a:r>
              <a:rPr lang="en-US" sz="21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підтримка відстеження доходів, витрат і заощаджень, що дозволятиме користувачам класифікувати та аналізувати свої фінанси.</a:t>
            </a:r>
          </a:p>
          <a:p>
            <a:pPr algn="l">
              <a:lnSpc>
                <a:spcPts val="3015"/>
              </a:lnSpc>
            </a:pPr>
          </a:p>
          <a:p>
            <a:pPr algn="l">
              <a:lnSpc>
                <a:spcPts val="3015"/>
              </a:lnSpc>
            </a:pPr>
            <a:r>
              <a:rPr lang="en-US" sz="2154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Створення звітів:</a:t>
            </a:r>
            <a:r>
              <a:rPr lang="en-US" sz="215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дозволятиме користувачам створювати спеціальні звіти, які детально описують фінансові тенденції за певний час.</a:t>
            </a:r>
          </a:p>
          <a:p>
            <a:pPr algn="l">
              <a:lnSpc>
                <a:spcPts val="301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81921" y="0"/>
            <a:ext cx="9136371" cy="10670214"/>
          </a:xfrm>
          <a:custGeom>
            <a:avLst/>
            <a:gdLst/>
            <a:ahLst/>
            <a:cxnLst/>
            <a:rect r="r" b="b" t="t" l="l"/>
            <a:pathLst>
              <a:path h="10670214" w="9136371">
                <a:moveTo>
                  <a:pt x="0" y="0"/>
                </a:moveTo>
                <a:lnTo>
                  <a:pt x="9136371" y="0"/>
                </a:lnTo>
                <a:lnTo>
                  <a:pt x="9136371" y="10670214"/>
                </a:lnTo>
                <a:lnTo>
                  <a:pt x="0" y="10670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9677" y="5143500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88052" y="1488784"/>
            <a:ext cx="8935562" cy="1954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TARGET AUDIENCE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88052" y="3681786"/>
            <a:ext cx="9037743" cy="5580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Індивідуальні користувачі:</a:t>
            </a:r>
            <a:r>
              <a:rPr lang="en-US" sz="22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для особистого обліку доходів і витрат.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Фрілансери/Малі бізнеси:</a:t>
            </a:r>
            <a:r>
              <a:rPr lang="en-US" sz="22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простий облік фінансів для роботи.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Сім'ї:</a:t>
            </a:r>
            <a:r>
              <a:rPr lang="en-US" sz="22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спільне управління сімейним бюджетом.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Студенти:</a:t>
            </a:r>
            <a:r>
              <a:rPr lang="en-US" sz="22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контроль обмеженого бюджету на навчання та проживання.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  <a:spcBef>
                <a:spcPct val="0"/>
              </a:spcBef>
            </a:pPr>
            <a:r>
              <a:rPr lang="en-US" sz="22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Люди, які хочуть заощадити:</a:t>
            </a:r>
            <a:r>
              <a:rPr lang="en-US" sz="22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для планування заощаджень і досягнення фінансових цілей.</a:t>
            </a:r>
          </a:p>
          <a:p>
            <a:pPr algn="l">
              <a:lnSpc>
                <a:spcPts val="3187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888052" y="783934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63265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94622" y="2536187"/>
            <a:ext cx="13514590" cy="3390934"/>
          </a:xfrm>
          <a:custGeom>
            <a:avLst/>
            <a:gdLst/>
            <a:ahLst/>
            <a:cxnLst/>
            <a:rect r="r" b="b" t="t" l="l"/>
            <a:pathLst>
              <a:path h="3390934" w="13514590">
                <a:moveTo>
                  <a:pt x="0" y="0"/>
                </a:moveTo>
                <a:lnTo>
                  <a:pt x="13514590" y="0"/>
                </a:lnTo>
                <a:lnTo>
                  <a:pt x="13514590" y="3390934"/>
                </a:lnTo>
                <a:lnTo>
                  <a:pt x="0" y="33909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64942" y="2593780"/>
            <a:ext cx="13200588" cy="228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2"/>
              </a:lnSpc>
              <a:spcBef>
                <a:spcPct val="0"/>
              </a:spcBef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ANALYSIS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89889" y="1729875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05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386705" y="5348099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854731" y="6565296"/>
            <a:ext cx="11621009" cy="861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Зараз проведемо короткий аналіз подібних додатків для визначення їхнії переваг та недоліків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05577" y="457039"/>
            <a:ext cx="6697379" cy="9372922"/>
          </a:xfrm>
          <a:custGeom>
            <a:avLst/>
            <a:gdLst/>
            <a:ahLst/>
            <a:cxnLst/>
            <a:rect r="r" b="b" t="t" l="l"/>
            <a:pathLst>
              <a:path h="9372922" w="6697379">
                <a:moveTo>
                  <a:pt x="0" y="0"/>
                </a:moveTo>
                <a:lnTo>
                  <a:pt x="6697380" y="0"/>
                </a:lnTo>
                <a:lnTo>
                  <a:pt x="6697380" y="9372922"/>
                </a:lnTo>
                <a:lnTo>
                  <a:pt x="0" y="9372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394786" y="1710214"/>
            <a:ext cx="4918963" cy="6866572"/>
          </a:xfrm>
          <a:custGeom>
            <a:avLst/>
            <a:gdLst/>
            <a:ahLst/>
            <a:cxnLst/>
            <a:rect r="r" b="b" t="t" l="l"/>
            <a:pathLst>
              <a:path h="6866572" w="4918963">
                <a:moveTo>
                  <a:pt x="0" y="0"/>
                </a:moveTo>
                <a:lnTo>
                  <a:pt x="4918962" y="0"/>
                </a:lnTo>
                <a:lnTo>
                  <a:pt x="4918962" y="6866572"/>
                </a:lnTo>
                <a:lnTo>
                  <a:pt x="0" y="68665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80627" y="2679485"/>
            <a:ext cx="4613603" cy="5538172"/>
          </a:xfrm>
          <a:custGeom>
            <a:avLst/>
            <a:gdLst/>
            <a:ahLst/>
            <a:cxnLst/>
            <a:rect r="r" b="b" t="t" l="l"/>
            <a:pathLst>
              <a:path h="5538172" w="4613603">
                <a:moveTo>
                  <a:pt x="0" y="0"/>
                </a:moveTo>
                <a:lnTo>
                  <a:pt x="4613602" y="0"/>
                </a:lnTo>
                <a:lnTo>
                  <a:pt x="4613602" y="5538172"/>
                </a:lnTo>
                <a:lnTo>
                  <a:pt x="0" y="55381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6571" y="199864"/>
            <a:ext cx="11035940" cy="228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652"/>
              </a:lnSpc>
              <a:spcBef>
                <a:spcPct val="0"/>
              </a:spcBef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QUICKEN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7695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88142" y="2804020"/>
            <a:ext cx="6723523" cy="5241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Опис: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популярний десктопний додаток для управління фінансами, який пропонує функції для бюджету, звітності, управління рахунками та інвестиціями.</a:t>
            </a:r>
          </a:p>
          <a:p>
            <a:pPr algn="l">
              <a:lnSpc>
                <a:spcPts val="3524"/>
              </a:lnSpc>
            </a:pPr>
          </a:p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Переваги: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розширені можливості для фінансового планування, інтеграція з банками.</a:t>
            </a:r>
          </a:p>
          <a:p>
            <a:pPr algn="l">
              <a:lnSpc>
                <a:spcPts val="3524"/>
              </a:lnSpc>
            </a:pPr>
          </a:p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Недоліки: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платний, інтерфейс може бути складним для нових користувачів.</a:t>
            </a:r>
          </a:p>
          <a:p>
            <a:pPr algn="l">
              <a:lnSpc>
                <a:spcPts val="35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5907" y="2894043"/>
            <a:ext cx="6554005" cy="5696027"/>
          </a:xfrm>
          <a:custGeom>
            <a:avLst/>
            <a:gdLst/>
            <a:ahLst/>
            <a:cxnLst/>
            <a:rect r="r" b="b" t="t" l="l"/>
            <a:pathLst>
              <a:path h="5696027" w="6554005">
                <a:moveTo>
                  <a:pt x="0" y="0"/>
                </a:moveTo>
                <a:lnTo>
                  <a:pt x="6554005" y="0"/>
                </a:lnTo>
                <a:lnTo>
                  <a:pt x="6554005" y="5696027"/>
                </a:lnTo>
                <a:lnTo>
                  <a:pt x="0" y="56960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2495" y="1471453"/>
            <a:ext cx="3679642" cy="3672047"/>
          </a:xfrm>
          <a:custGeom>
            <a:avLst/>
            <a:gdLst/>
            <a:ahLst/>
            <a:cxnLst/>
            <a:rect r="r" b="b" t="t" l="l"/>
            <a:pathLst>
              <a:path h="3672047" w="3679642">
                <a:moveTo>
                  <a:pt x="0" y="0"/>
                </a:moveTo>
                <a:lnTo>
                  <a:pt x="3679642" y="0"/>
                </a:lnTo>
                <a:lnTo>
                  <a:pt x="3679642" y="3672047"/>
                </a:lnTo>
                <a:lnTo>
                  <a:pt x="0" y="36720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59138" y="2415572"/>
            <a:ext cx="5059416" cy="5928205"/>
          </a:xfrm>
          <a:custGeom>
            <a:avLst/>
            <a:gdLst/>
            <a:ahLst/>
            <a:cxnLst/>
            <a:rect r="r" b="b" t="t" l="l"/>
            <a:pathLst>
              <a:path h="5928205" w="5059416">
                <a:moveTo>
                  <a:pt x="0" y="0"/>
                </a:moveTo>
                <a:lnTo>
                  <a:pt x="5059416" y="0"/>
                </a:lnTo>
                <a:lnTo>
                  <a:pt x="5059416" y="5928205"/>
                </a:lnTo>
                <a:lnTo>
                  <a:pt x="0" y="59282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28932" y="808450"/>
            <a:ext cx="8935562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MONEYDANCE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72035" y="2721637"/>
            <a:ext cx="5443166" cy="5435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7"/>
              </a:lnSpc>
            </a:pPr>
            <a:r>
              <a:rPr lang="en-US" sz="23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Опис:</a:t>
            </a:r>
            <a:r>
              <a:rPr lang="en-US" sz="23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десктопний додаток для управління особистими фінансами, який підтримує багато валют і включає функції для бюджетування, управління рахунками та інвестицій</a:t>
            </a:r>
          </a:p>
          <a:p>
            <a:pPr algn="l">
              <a:lnSpc>
                <a:spcPts val="3327"/>
              </a:lnSpc>
            </a:pPr>
          </a:p>
          <a:p>
            <a:pPr algn="l">
              <a:lnSpc>
                <a:spcPts val="3327"/>
              </a:lnSpc>
            </a:pPr>
            <a:r>
              <a:rPr lang="en-US" sz="23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Переваги: </a:t>
            </a:r>
            <a:r>
              <a:rPr lang="en-US" sz="23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підтримка багатьох валют, локальне зберігання даних.</a:t>
            </a:r>
          </a:p>
          <a:p>
            <a:pPr algn="l">
              <a:lnSpc>
                <a:spcPts val="3327"/>
              </a:lnSpc>
            </a:pPr>
          </a:p>
          <a:p>
            <a:pPr algn="l">
              <a:lnSpc>
                <a:spcPts val="3327"/>
              </a:lnSpc>
              <a:spcBef>
                <a:spcPct val="0"/>
              </a:spcBef>
            </a:pPr>
            <a:r>
              <a:rPr lang="en-US" sz="237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Недоліки: </a:t>
            </a:r>
            <a:r>
              <a:rPr lang="en-US" sz="237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може бути менш інтуїтивно зрозумілим для нових користувачів.</a:t>
            </a:r>
          </a:p>
          <a:p>
            <a:pPr algn="l">
              <a:lnSpc>
                <a:spcPts val="33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9514" y="1509434"/>
            <a:ext cx="16581124" cy="11064132"/>
          </a:xfrm>
          <a:custGeom>
            <a:avLst/>
            <a:gdLst/>
            <a:ahLst/>
            <a:cxnLst/>
            <a:rect r="r" b="b" t="t" l="l"/>
            <a:pathLst>
              <a:path h="11064132" w="16581124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182000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89514" y="1875400"/>
            <a:ext cx="5425177" cy="7568178"/>
          </a:xfrm>
          <a:custGeom>
            <a:avLst/>
            <a:gdLst/>
            <a:ahLst/>
            <a:cxnLst/>
            <a:rect r="r" b="b" t="t" l="l"/>
            <a:pathLst>
              <a:path h="7568178" w="5425177">
                <a:moveTo>
                  <a:pt x="0" y="0"/>
                </a:moveTo>
                <a:lnTo>
                  <a:pt x="5425177" y="0"/>
                </a:lnTo>
                <a:lnTo>
                  <a:pt x="5425177" y="7568179"/>
                </a:lnTo>
                <a:lnTo>
                  <a:pt x="0" y="75681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37352" y="3450018"/>
            <a:ext cx="7532242" cy="4380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2275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Опис: </a:t>
            </a:r>
            <a:r>
              <a:rPr lang="en-US" sz="227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безкоштовний і відкритий десктопний додаток для управління фінансами, який пропонує функції для обліку витрат, доходів та бухгалтерії.</a:t>
            </a:r>
          </a:p>
          <a:p>
            <a:pPr algn="l">
              <a:lnSpc>
                <a:spcPts val="3186"/>
              </a:lnSpc>
            </a:pPr>
          </a:p>
          <a:p>
            <a:pPr algn="l">
              <a:lnSpc>
                <a:spcPts val="3186"/>
              </a:lnSpc>
            </a:pPr>
            <a:r>
              <a:rPr lang="en-US" sz="2275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Переваги: </a:t>
            </a:r>
            <a:r>
              <a:rPr lang="en-US" sz="227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безкоштовний, відкритий код, підтримка декількох рахунків та валют.</a:t>
            </a:r>
          </a:p>
          <a:p>
            <a:pPr algn="l">
              <a:lnSpc>
                <a:spcPts val="3186"/>
              </a:lnSpc>
            </a:pPr>
          </a:p>
          <a:p>
            <a:pPr algn="l">
              <a:lnSpc>
                <a:spcPts val="3186"/>
              </a:lnSpc>
              <a:spcBef>
                <a:spcPct val="0"/>
              </a:spcBef>
            </a:pPr>
            <a:r>
              <a:rPr lang="en-US" sz="2275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Недоліки: </a:t>
            </a:r>
            <a:r>
              <a:rPr lang="en-US" sz="227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інтерфейс може виглядати застарілим, менше підтримки користувачів порівняно з комерційними продуктами.</a:t>
            </a:r>
          </a:p>
          <a:p>
            <a:pPr algn="l">
              <a:lnSpc>
                <a:spcPts val="3186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-898210" y="647700"/>
            <a:ext cx="8935562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GNUCASH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21383" y="2644476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81972" y="971550"/>
            <a:ext cx="7524055" cy="432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MONEYMAP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25059" y="1638300"/>
            <a:ext cx="10437882" cy="141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2"/>
              </a:lnSpc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technologies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10967" y="3578673"/>
            <a:ext cx="11666066" cy="5679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Frontend: 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використання .NET WPF для створення сучасного і зручного інтерфейсу користувача, що дозволяє забезпечити зручність роботи на десктопі.</a:t>
            </a:r>
          </a:p>
          <a:p>
            <a:pPr algn="l">
              <a:lnSpc>
                <a:spcPts val="3524"/>
              </a:lnSpc>
            </a:pPr>
          </a:p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Backend: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C# як основна мова програмування для реалізації логіки додатку, обробки даних і інтеграції з базою даних.</a:t>
            </a:r>
          </a:p>
          <a:p>
            <a:pPr algn="l">
              <a:lnSpc>
                <a:spcPts val="3524"/>
              </a:lnSpc>
            </a:pPr>
          </a:p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Database</a:t>
            </a: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використання SQL для надійного зберігання фінансових даних та забезпечення швидкого доступу до них.</a:t>
            </a:r>
          </a:p>
          <a:p>
            <a:pPr algn="l">
              <a:lnSpc>
                <a:spcPts val="3524"/>
              </a:lnSpc>
            </a:pPr>
          </a:p>
          <a:p>
            <a:pPr algn="l">
              <a:lnSpc>
                <a:spcPts val="3524"/>
              </a:lnSpc>
            </a:pPr>
            <a:r>
              <a:rPr lang="en-US" sz="251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Design: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Figma </a:t>
            </a:r>
            <a:r>
              <a:rPr lang="en-US" sz="251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для розробки макетів і дизайну інтерфейсу, що забезпечить сучасний і привабливий вигляд нашого додатку.</a:t>
            </a:r>
          </a:p>
          <a:p>
            <a:pPr algn="l">
              <a:lnSpc>
                <a:spcPts val="352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DAGQrkjMinY</dc:identifier>
  <dcterms:modified xsi:type="dcterms:W3CDTF">2011-08-01T06:04:30Z</dcterms:modified>
  <cp:revision>1</cp:revision>
  <dc:title>Purple Futuristic Technology Presentation</dc:title>
</cp:coreProperties>
</file>

<file path=docProps/thumbnail.jpeg>
</file>